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6" d="100"/>
          <a:sy n="46" d="100"/>
        </p:scale>
        <p:origin x="-1848" y="-133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C4873CDE-7C6E-4F56-9638-B05532A8674F}" type="datetimeFigureOut">
              <a:rPr lang="en-CA" smtClean="0"/>
              <a:t>17/09/2012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FB2B0E2-FBB2-4C13-B496-F89F3EEED4EA}" type="slidenum">
              <a:rPr lang="en-CA" smtClean="0"/>
              <a:t>‹#›</a:t>
            </a:fld>
            <a:endParaRPr lang="en-CA"/>
          </a:p>
        </p:txBody>
      </p:sp>
    </p:spTree>
    <p:extLst>
      <p:ext uri="{BB962C8B-B14F-4D97-AF65-F5344CB8AC3E}">
        <p14:creationId xmlns:p14="http://schemas.microsoft.com/office/powerpoint/2010/main" val="2169373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C4873CDE-7C6E-4F56-9638-B05532A8674F}" type="datetimeFigureOut">
              <a:rPr lang="en-CA" smtClean="0"/>
              <a:t>17/09/2012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FB2B0E2-FBB2-4C13-B496-F89F3EEED4EA}" type="slidenum">
              <a:rPr lang="en-CA" smtClean="0"/>
              <a:t>‹#›</a:t>
            </a:fld>
            <a:endParaRPr lang="en-CA"/>
          </a:p>
        </p:txBody>
      </p:sp>
    </p:spTree>
    <p:extLst>
      <p:ext uri="{BB962C8B-B14F-4D97-AF65-F5344CB8AC3E}">
        <p14:creationId xmlns:p14="http://schemas.microsoft.com/office/powerpoint/2010/main" val="1452716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C4873CDE-7C6E-4F56-9638-B05532A8674F}" type="datetimeFigureOut">
              <a:rPr lang="en-CA" smtClean="0"/>
              <a:t>17/09/2012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FB2B0E2-FBB2-4C13-B496-F89F3EEED4EA}" type="slidenum">
              <a:rPr lang="en-CA" smtClean="0"/>
              <a:t>‹#›</a:t>
            </a:fld>
            <a:endParaRPr lang="en-CA"/>
          </a:p>
        </p:txBody>
      </p:sp>
    </p:spTree>
    <p:extLst>
      <p:ext uri="{BB962C8B-B14F-4D97-AF65-F5344CB8AC3E}">
        <p14:creationId xmlns:p14="http://schemas.microsoft.com/office/powerpoint/2010/main" val="707184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C4873CDE-7C6E-4F56-9638-B05532A8674F}" type="datetimeFigureOut">
              <a:rPr lang="en-CA" smtClean="0"/>
              <a:t>17/09/2012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FB2B0E2-FBB2-4C13-B496-F89F3EEED4EA}" type="slidenum">
              <a:rPr lang="en-CA" smtClean="0"/>
              <a:t>‹#›</a:t>
            </a:fld>
            <a:endParaRPr lang="en-CA"/>
          </a:p>
        </p:txBody>
      </p:sp>
    </p:spTree>
    <p:extLst>
      <p:ext uri="{BB962C8B-B14F-4D97-AF65-F5344CB8AC3E}">
        <p14:creationId xmlns:p14="http://schemas.microsoft.com/office/powerpoint/2010/main" val="2421484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873CDE-7C6E-4F56-9638-B05532A8674F}" type="datetimeFigureOut">
              <a:rPr lang="en-CA" smtClean="0"/>
              <a:t>17/09/2012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FB2B0E2-FBB2-4C13-B496-F89F3EEED4EA}" type="slidenum">
              <a:rPr lang="en-CA" smtClean="0"/>
              <a:t>‹#›</a:t>
            </a:fld>
            <a:endParaRPr lang="en-CA"/>
          </a:p>
        </p:txBody>
      </p:sp>
    </p:spTree>
    <p:extLst>
      <p:ext uri="{BB962C8B-B14F-4D97-AF65-F5344CB8AC3E}">
        <p14:creationId xmlns:p14="http://schemas.microsoft.com/office/powerpoint/2010/main" val="2701467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C4873CDE-7C6E-4F56-9638-B05532A8674F}" type="datetimeFigureOut">
              <a:rPr lang="en-CA" smtClean="0"/>
              <a:t>17/09/2012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FB2B0E2-FBB2-4C13-B496-F89F3EEED4EA}" type="slidenum">
              <a:rPr lang="en-CA" smtClean="0"/>
              <a:t>‹#›</a:t>
            </a:fld>
            <a:endParaRPr lang="en-CA"/>
          </a:p>
        </p:txBody>
      </p:sp>
    </p:spTree>
    <p:extLst>
      <p:ext uri="{BB962C8B-B14F-4D97-AF65-F5344CB8AC3E}">
        <p14:creationId xmlns:p14="http://schemas.microsoft.com/office/powerpoint/2010/main" val="2092396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C4873CDE-7C6E-4F56-9638-B05532A8674F}" type="datetimeFigureOut">
              <a:rPr lang="en-CA" smtClean="0"/>
              <a:t>17/09/2012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2FB2B0E2-FBB2-4C13-B496-F89F3EEED4EA}" type="slidenum">
              <a:rPr lang="en-CA" smtClean="0"/>
              <a:t>‹#›</a:t>
            </a:fld>
            <a:endParaRPr lang="en-CA"/>
          </a:p>
        </p:txBody>
      </p:sp>
    </p:spTree>
    <p:extLst>
      <p:ext uri="{BB962C8B-B14F-4D97-AF65-F5344CB8AC3E}">
        <p14:creationId xmlns:p14="http://schemas.microsoft.com/office/powerpoint/2010/main" val="3117977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C4873CDE-7C6E-4F56-9638-B05532A8674F}" type="datetimeFigureOut">
              <a:rPr lang="en-CA" smtClean="0"/>
              <a:t>17/09/2012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FB2B0E2-FBB2-4C13-B496-F89F3EEED4EA}" type="slidenum">
              <a:rPr lang="en-CA" smtClean="0"/>
              <a:t>‹#›</a:t>
            </a:fld>
            <a:endParaRPr lang="en-CA"/>
          </a:p>
        </p:txBody>
      </p:sp>
    </p:spTree>
    <p:extLst>
      <p:ext uri="{BB962C8B-B14F-4D97-AF65-F5344CB8AC3E}">
        <p14:creationId xmlns:p14="http://schemas.microsoft.com/office/powerpoint/2010/main" val="2423983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873CDE-7C6E-4F56-9638-B05532A8674F}" type="datetimeFigureOut">
              <a:rPr lang="en-CA" smtClean="0"/>
              <a:t>17/09/2012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FB2B0E2-FBB2-4C13-B496-F89F3EEED4EA}" type="slidenum">
              <a:rPr lang="en-CA" smtClean="0"/>
              <a:t>‹#›</a:t>
            </a:fld>
            <a:endParaRPr lang="en-CA"/>
          </a:p>
        </p:txBody>
      </p:sp>
    </p:spTree>
    <p:extLst>
      <p:ext uri="{BB962C8B-B14F-4D97-AF65-F5344CB8AC3E}">
        <p14:creationId xmlns:p14="http://schemas.microsoft.com/office/powerpoint/2010/main" val="1572273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873CDE-7C6E-4F56-9638-B05532A8674F}" type="datetimeFigureOut">
              <a:rPr lang="en-CA" smtClean="0"/>
              <a:t>17/09/2012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FB2B0E2-FBB2-4C13-B496-F89F3EEED4EA}" type="slidenum">
              <a:rPr lang="en-CA" smtClean="0"/>
              <a:t>‹#›</a:t>
            </a:fld>
            <a:endParaRPr lang="en-CA"/>
          </a:p>
        </p:txBody>
      </p:sp>
    </p:spTree>
    <p:extLst>
      <p:ext uri="{BB962C8B-B14F-4D97-AF65-F5344CB8AC3E}">
        <p14:creationId xmlns:p14="http://schemas.microsoft.com/office/powerpoint/2010/main" val="16261396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873CDE-7C6E-4F56-9638-B05532A8674F}" type="datetimeFigureOut">
              <a:rPr lang="en-CA" smtClean="0"/>
              <a:t>17/09/2012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FB2B0E2-FBB2-4C13-B496-F89F3EEED4EA}" type="slidenum">
              <a:rPr lang="en-CA" smtClean="0"/>
              <a:t>‹#›</a:t>
            </a:fld>
            <a:endParaRPr lang="en-CA"/>
          </a:p>
        </p:txBody>
      </p:sp>
    </p:spTree>
    <p:extLst>
      <p:ext uri="{BB962C8B-B14F-4D97-AF65-F5344CB8AC3E}">
        <p14:creationId xmlns:p14="http://schemas.microsoft.com/office/powerpoint/2010/main" val="2915882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873CDE-7C6E-4F56-9638-B05532A8674F}" type="datetimeFigureOut">
              <a:rPr lang="en-CA" smtClean="0"/>
              <a:t>17/09/2012</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B2B0E2-FBB2-4C13-B496-F89F3EEED4EA}" type="slidenum">
              <a:rPr lang="en-CA" smtClean="0"/>
              <a:t>‹#›</a:t>
            </a:fld>
            <a:endParaRPr lang="en-CA"/>
          </a:p>
        </p:txBody>
      </p:sp>
    </p:spTree>
    <p:extLst>
      <p:ext uri="{BB962C8B-B14F-4D97-AF65-F5344CB8AC3E}">
        <p14:creationId xmlns:p14="http://schemas.microsoft.com/office/powerpoint/2010/main" val="3447947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Marketing Research</a:t>
            </a:r>
            <a:endParaRPr lang="en-CA" dirty="0"/>
          </a:p>
        </p:txBody>
      </p:sp>
      <p:sp>
        <p:nvSpPr>
          <p:cNvPr id="3" name="Subtitle 2"/>
          <p:cNvSpPr>
            <a:spLocks noGrp="1"/>
          </p:cNvSpPr>
          <p:nvPr>
            <p:ph type="subTitle" idx="1"/>
          </p:nvPr>
        </p:nvSpPr>
        <p:spPr/>
        <p:txBody>
          <a:bodyPr/>
          <a:lstStyle/>
          <a:p>
            <a:r>
              <a:rPr lang="en-CA" dirty="0" smtClean="0"/>
              <a:t>MR2300</a:t>
            </a:r>
          </a:p>
          <a:p>
            <a:r>
              <a:rPr lang="en-CA" dirty="0" smtClean="0"/>
              <a:t>Paul Tilley</a:t>
            </a:r>
            <a:endParaRPr lang="en-CA" dirty="0"/>
          </a:p>
        </p:txBody>
      </p:sp>
    </p:spTree>
    <p:extLst>
      <p:ext uri="{BB962C8B-B14F-4D97-AF65-F5344CB8AC3E}">
        <p14:creationId xmlns:p14="http://schemas.microsoft.com/office/powerpoint/2010/main" val="32882956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2727" t="25568" r="27387" b="16052"/>
          <a:stretch/>
        </p:blipFill>
        <p:spPr bwMode="auto">
          <a:xfrm>
            <a:off x="1600200" y="34635"/>
            <a:ext cx="5638800" cy="6602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2209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6817" t="23437" r="31592" b="11789"/>
          <a:stretch/>
        </p:blipFill>
        <p:spPr bwMode="auto">
          <a:xfrm>
            <a:off x="2362200" y="0"/>
            <a:ext cx="4191000" cy="6874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81294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2387" t="21520" r="33806" b="14346"/>
          <a:stretch/>
        </p:blipFill>
        <p:spPr bwMode="auto">
          <a:xfrm>
            <a:off x="2057400" y="0"/>
            <a:ext cx="4436920" cy="6733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83497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7159" t="24503" r="29943" b="11150"/>
          <a:stretch/>
        </p:blipFill>
        <p:spPr bwMode="auto">
          <a:xfrm>
            <a:off x="2362200" y="6927"/>
            <a:ext cx="4267200" cy="6677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0833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3068" t="24077" r="33466" b="25000"/>
          <a:stretch/>
        </p:blipFill>
        <p:spPr bwMode="auto">
          <a:xfrm>
            <a:off x="2026226" y="152400"/>
            <a:ext cx="5212774" cy="6345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391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is Marketing Research?</a:t>
            </a:r>
            <a:endParaRPr lang="en-CA" dirty="0"/>
          </a:p>
        </p:txBody>
      </p:sp>
      <p:sp>
        <p:nvSpPr>
          <p:cNvPr id="3" name="Content Placeholder 2"/>
          <p:cNvSpPr>
            <a:spLocks noGrp="1"/>
          </p:cNvSpPr>
          <p:nvPr>
            <p:ph idx="1"/>
          </p:nvPr>
        </p:nvSpPr>
        <p:spPr/>
        <p:txBody>
          <a:bodyPr/>
          <a:lstStyle/>
          <a:p>
            <a:r>
              <a:rPr lang="en-CA" dirty="0"/>
              <a:t>Marketing research is the systematic and objective process of gathering information for aid in marketing decisions. </a:t>
            </a:r>
            <a:endParaRPr lang="en-CA" dirty="0" smtClean="0"/>
          </a:p>
          <a:p>
            <a:r>
              <a:rPr lang="en-CA" dirty="0" smtClean="0"/>
              <a:t>Properly </a:t>
            </a:r>
            <a:r>
              <a:rPr lang="en-CA" dirty="0"/>
              <a:t>gathered, Marketing Research will be:</a:t>
            </a:r>
          </a:p>
          <a:p>
            <a:pPr lvl="1"/>
            <a:r>
              <a:rPr lang="en-CA" dirty="0"/>
              <a:t>scientific; not intuitive or haphazardly gathered </a:t>
            </a:r>
          </a:p>
          <a:p>
            <a:pPr lvl="1"/>
            <a:r>
              <a:rPr lang="en-CA" dirty="0"/>
              <a:t>objective </a:t>
            </a:r>
          </a:p>
          <a:p>
            <a:pPr lvl="1"/>
            <a:r>
              <a:rPr lang="en-CA" dirty="0"/>
              <a:t>impersonal</a:t>
            </a:r>
          </a:p>
        </p:txBody>
      </p:sp>
    </p:spTree>
    <p:extLst>
      <p:ext uri="{BB962C8B-B14F-4D97-AF65-F5344CB8AC3E}">
        <p14:creationId xmlns:p14="http://schemas.microsoft.com/office/powerpoint/2010/main" val="3787827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Marketing Research and Marketing Strategy </a:t>
            </a:r>
            <a:endParaRPr lang="en-CA" dirty="0"/>
          </a:p>
        </p:txBody>
      </p:sp>
      <p:sp>
        <p:nvSpPr>
          <p:cNvPr id="3" name="Content Placeholder 2"/>
          <p:cNvSpPr>
            <a:spLocks noGrp="1"/>
          </p:cNvSpPr>
          <p:nvPr>
            <p:ph idx="1"/>
          </p:nvPr>
        </p:nvSpPr>
        <p:spPr/>
        <p:txBody>
          <a:bodyPr/>
          <a:lstStyle/>
          <a:p>
            <a:r>
              <a:rPr lang="en-CA" dirty="0" smtClean="0"/>
              <a:t>Marketing research:</a:t>
            </a:r>
          </a:p>
          <a:p>
            <a:pPr lvl="1"/>
            <a:r>
              <a:rPr lang="en-CA" dirty="0" smtClean="0"/>
              <a:t>Reduces uncertainty</a:t>
            </a:r>
          </a:p>
          <a:p>
            <a:pPr lvl="1"/>
            <a:r>
              <a:rPr lang="en-CA" dirty="0" smtClean="0"/>
              <a:t>Facilitates better decision making</a:t>
            </a:r>
          </a:p>
          <a:p>
            <a:pPr lvl="1"/>
            <a:r>
              <a:rPr lang="en-CA" dirty="0" smtClean="0"/>
              <a:t>Supports the Marketing Concept</a:t>
            </a:r>
          </a:p>
          <a:p>
            <a:endParaRPr lang="en-CA" dirty="0"/>
          </a:p>
        </p:txBody>
      </p:sp>
    </p:spTree>
    <p:extLst>
      <p:ext uri="{BB962C8B-B14F-4D97-AF65-F5344CB8AC3E}">
        <p14:creationId xmlns:p14="http://schemas.microsoft.com/office/powerpoint/2010/main" val="3869700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r>
              <a:rPr lang="en-CA" dirty="0" smtClean="0"/>
              <a:t>Stages of Marketing research supporting Strategy development and Implementation</a:t>
            </a:r>
            <a:endParaRPr lang="en-CA" dirty="0"/>
          </a:p>
        </p:txBody>
      </p:sp>
      <p:sp>
        <p:nvSpPr>
          <p:cNvPr id="3" name="Content Placeholder 2"/>
          <p:cNvSpPr>
            <a:spLocks noGrp="1"/>
          </p:cNvSpPr>
          <p:nvPr>
            <p:ph idx="1"/>
          </p:nvPr>
        </p:nvSpPr>
        <p:spPr>
          <a:xfrm>
            <a:off x="304800" y="2438400"/>
            <a:ext cx="8229600" cy="4525963"/>
          </a:xfrm>
        </p:spPr>
        <p:txBody>
          <a:bodyPr/>
          <a:lstStyle/>
          <a:p>
            <a:pPr lvl="0"/>
            <a:r>
              <a:rPr lang="en-CA" dirty="0"/>
              <a:t>Stage 1 — Identify and Evaluate Opportunities     </a:t>
            </a:r>
          </a:p>
          <a:p>
            <a:pPr lvl="0"/>
            <a:r>
              <a:rPr lang="en-CA" dirty="0"/>
              <a:t>Stage 2 — Analyze Segments &amp; Select Targets    </a:t>
            </a:r>
          </a:p>
          <a:p>
            <a:pPr lvl="0"/>
            <a:r>
              <a:rPr lang="en-CA" dirty="0"/>
              <a:t>Stage 3 — Product, Price &amp; Promotion     </a:t>
            </a:r>
          </a:p>
          <a:p>
            <a:pPr lvl="0"/>
            <a:r>
              <a:rPr lang="en-CA" dirty="0"/>
              <a:t>Stage 4 — Analyze the Plan's Performance     </a:t>
            </a:r>
          </a:p>
          <a:p>
            <a:pPr marL="0" indent="0">
              <a:buNone/>
            </a:pPr>
            <a:endParaRPr lang="en-CA" dirty="0"/>
          </a:p>
        </p:txBody>
      </p:sp>
    </p:spTree>
    <p:extLst>
      <p:ext uri="{BB962C8B-B14F-4D97-AF65-F5344CB8AC3E}">
        <p14:creationId xmlns:p14="http://schemas.microsoft.com/office/powerpoint/2010/main" val="3578221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Basic Uses of Marketing Research</a:t>
            </a:r>
            <a:endParaRPr lang="en-CA" dirty="0"/>
          </a:p>
        </p:txBody>
      </p:sp>
      <p:sp>
        <p:nvSpPr>
          <p:cNvPr id="3" name="Content Placeholder 2"/>
          <p:cNvSpPr>
            <a:spLocks noGrp="1"/>
          </p:cNvSpPr>
          <p:nvPr>
            <p:ph idx="1"/>
          </p:nvPr>
        </p:nvSpPr>
        <p:spPr/>
        <p:txBody>
          <a:bodyPr>
            <a:normAutofit fontScale="92500" lnSpcReduction="20000"/>
          </a:bodyPr>
          <a:lstStyle/>
          <a:p>
            <a:pPr lvl="0"/>
            <a:r>
              <a:rPr lang="en-CA" dirty="0" smtClean="0"/>
              <a:t>to </a:t>
            </a:r>
            <a:r>
              <a:rPr lang="en-CA" dirty="0"/>
              <a:t>expand the basic limits of knowledge - Such research is known as basic or </a:t>
            </a:r>
            <a:r>
              <a:rPr lang="en-CA" b="1" dirty="0" smtClean="0"/>
              <a:t>Pure Research</a:t>
            </a:r>
            <a:r>
              <a:rPr lang="en-CA" dirty="0"/>
              <a:t>. </a:t>
            </a:r>
          </a:p>
          <a:p>
            <a:pPr lvl="0"/>
            <a:r>
              <a:rPr lang="en-CA" dirty="0"/>
              <a:t>for </a:t>
            </a:r>
            <a:r>
              <a:rPr lang="en-CA" dirty="0" smtClean="0"/>
              <a:t>decision </a:t>
            </a:r>
            <a:r>
              <a:rPr lang="en-CA" dirty="0"/>
              <a:t>making about a specific real-life problem - Such practical application is known as </a:t>
            </a:r>
            <a:r>
              <a:rPr lang="en-CA" b="1" dirty="0" smtClean="0"/>
              <a:t>Applied Research</a:t>
            </a:r>
          </a:p>
          <a:p>
            <a:pPr lvl="0"/>
            <a:endParaRPr lang="en-CA" b="1" dirty="0"/>
          </a:p>
          <a:p>
            <a:r>
              <a:rPr lang="en-CA" dirty="0"/>
              <a:t>Both types of research employ the scientific method—the analysis and interpretation of empirical evidence (facts from observation or experimentation) to confirm or disprove prior conceptions.</a:t>
            </a:r>
          </a:p>
          <a:p>
            <a:pPr lvl="0"/>
            <a:endParaRPr lang="en-CA" b="1" dirty="0"/>
          </a:p>
          <a:p>
            <a:endParaRPr lang="en-CA" dirty="0"/>
          </a:p>
        </p:txBody>
      </p:sp>
    </p:spTree>
    <p:extLst>
      <p:ext uri="{BB962C8B-B14F-4D97-AF65-F5344CB8AC3E}">
        <p14:creationId xmlns:p14="http://schemas.microsoft.com/office/powerpoint/2010/main" val="301006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Types of Marketing Research </a:t>
            </a:r>
            <a:endParaRPr lang="en-CA" dirty="0"/>
          </a:p>
        </p:txBody>
      </p:sp>
      <p:sp>
        <p:nvSpPr>
          <p:cNvPr id="3" name="Content Placeholder 2"/>
          <p:cNvSpPr>
            <a:spLocks noGrp="1"/>
          </p:cNvSpPr>
          <p:nvPr>
            <p:ph idx="1"/>
          </p:nvPr>
        </p:nvSpPr>
        <p:spPr/>
        <p:txBody>
          <a:bodyPr>
            <a:normAutofit fontScale="47500" lnSpcReduction="20000"/>
          </a:bodyPr>
          <a:lstStyle/>
          <a:p>
            <a:r>
              <a:rPr lang="en-CA" dirty="0" smtClean="0"/>
              <a:t>There </a:t>
            </a:r>
            <a:r>
              <a:rPr lang="en-CA" dirty="0"/>
              <a:t>are three basic types of Marketing Research </a:t>
            </a:r>
          </a:p>
          <a:p>
            <a:endParaRPr lang="en-CA" b="1" dirty="0" smtClean="0"/>
          </a:p>
          <a:p>
            <a:r>
              <a:rPr lang="en-CA" b="1" dirty="0" smtClean="0"/>
              <a:t>Type </a:t>
            </a:r>
            <a:r>
              <a:rPr lang="en-CA" b="1" dirty="0"/>
              <a:t>1 - Exploratory research. </a:t>
            </a:r>
            <a:r>
              <a:rPr lang="en-CA" dirty="0" smtClean="0"/>
              <a:t> </a:t>
            </a:r>
            <a:r>
              <a:rPr lang="en-CA" dirty="0"/>
              <a:t>Exploratory Research is conducted to classify the nature of problems. </a:t>
            </a:r>
            <a:endParaRPr lang="en-CA" dirty="0" smtClean="0"/>
          </a:p>
          <a:p>
            <a:endParaRPr lang="en-CA" b="1" dirty="0"/>
          </a:p>
          <a:p>
            <a:r>
              <a:rPr lang="en-CA" b="1" dirty="0" smtClean="0"/>
              <a:t>Type </a:t>
            </a:r>
            <a:r>
              <a:rPr lang="en-CA" b="1" dirty="0"/>
              <a:t>2 - Descriptive research. </a:t>
            </a:r>
            <a:r>
              <a:rPr lang="en-CA" b="1" dirty="0" smtClean="0"/>
              <a:t> </a:t>
            </a:r>
            <a:r>
              <a:rPr lang="en-CA" dirty="0" smtClean="0"/>
              <a:t>Descriptive </a:t>
            </a:r>
            <a:r>
              <a:rPr lang="en-CA" dirty="0"/>
              <a:t>research is conducted to discover and determine the characteristics of a population. It seeks to determine the answers to the questions “who,” “what,” “when,” “where,” and “how.” </a:t>
            </a:r>
            <a:r>
              <a:rPr lang="en-CA" dirty="0" smtClean="0"/>
              <a:t> </a:t>
            </a:r>
            <a:endParaRPr lang="en-CA" dirty="0"/>
          </a:p>
          <a:p>
            <a:pPr marL="0" indent="0">
              <a:buNone/>
            </a:pPr>
            <a:r>
              <a:rPr lang="en-CA" dirty="0"/>
              <a:t> </a:t>
            </a:r>
          </a:p>
          <a:p>
            <a:r>
              <a:rPr lang="en-CA" b="1" dirty="0"/>
              <a:t>Type 3 - Causal research. </a:t>
            </a:r>
            <a:endParaRPr lang="en-CA" dirty="0"/>
          </a:p>
          <a:p>
            <a:pPr marL="0" indent="0">
              <a:buNone/>
            </a:pPr>
            <a:r>
              <a:rPr lang="en-CA" dirty="0" smtClean="0"/>
              <a:t>Causal </a:t>
            </a:r>
            <a:r>
              <a:rPr lang="en-CA" dirty="0"/>
              <a:t>research attempts to identify cause-and-effect relationships between variables. It usually follows exploratory and descriptive research and, therefore, the researchers are quite knowledgeable about the subject. Causal research attempts to establish that when we do one thing (e.g., increase advertising), another will follow (e.g., increased sales). </a:t>
            </a:r>
          </a:p>
          <a:p>
            <a:r>
              <a:rPr lang="en-CA" dirty="0"/>
              <a:t>Before making a conclusion as to the cause, the researcher should: </a:t>
            </a:r>
          </a:p>
          <a:p>
            <a:pPr lvl="0"/>
            <a:r>
              <a:rPr lang="en-CA" dirty="0"/>
              <a:t>Establish the appropriate causal order or sequence of events. </a:t>
            </a:r>
          </a:p>
          <a:p>
            <a:pPr lvl="0"/>
            <a:r>
              <a:rPr lang="en-CA" dirty="0"/>
              <a:t>Measure the concomitant variation (the occurrence of the two phenomena or events varying together) between the presumed cause and the presumed effect. </a:t>
            </a:r>
          </a:p>
          <a:p>
            <a:pPr lvl="0"/>
            <a:r>
              <a:rPr lang="en-CA" dirty="0"/>
              <a:t>recognize the presence or absence of alternative plausible explanations or causal factors; there may be a “plurality of causes” for the observed effect  </a:t>
            </a:r>
          </a:p>
          <a:p>
            <a:endParaRPr lang="en-CA" dirty="0"/>
          </a:p>
        </p:txBody>
      </p:sp>
    </p:spTree>
    <p:extLst>
      <p:ext uri="{BB962C8B-B14F-4D97-AF65-F5344CB8AC3E}">
        <p14:creationId xmlns:p14="http://schemas.microsoft.com/office/powerpoint/2010/main" val="20846634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796" t="25994" r="20568" b="21804"/>
          <a:stretch/>
        </p:blipFill>
        <p:spPr bwMode="auto">
          <a:xfrm>
            <a:off x="914400" y="609600"/>
            <a:ext cx="7703354"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0581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5909" t="24503" r="16989" b="20525"/>
          <a:stretch/>
        </p:blipFill>
        <p:spPr bwMode="auto">
          <a:xfrm>
            <a:off x="762000" y="457200"/>
            <a:ext cx="7620000" cy="5868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5014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7159" t="26847" r="31420" b="10085"/>
          <a:stretch/>
        </p:blipFill>
        <p:spPr bwMode="auto">
          <a:xfrm>
            <a:off x="2286000" y="13855"/>
            <a:ext cx="4267200" cy="685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78535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TotalTime>
  <Words>243</Words>
  <Application>Microsoft Office PowerPoint</Application>
  <PresentationFormat>On-screen Show (4:3)</PresentationFormat>
  <Paragraphs>37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Marketing Research</vt:lpstr>
      <vt:lpstr>What is Marketing Research?</vt:lpstr>
      <vt:lpstr>Marketing Research and Marketing Strategy </vt:lpstr>
      <vt:lpstr>Stages of Marketing research supporting Strategy development and Implementation</vt:lpstr>
      <vt:lpstr>Basic Uses of Marketing Research</vt:lpstr>
      <vt:lpstr>Types of Marketing Research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Research</dc:title>
  <dc:creator>Tilley, Paul (C'ville)</dc:creator>
  <cp:lastModifiedBy>Tilley, Paul (C'ville)</cp:lastModifiedBy>
  <cp:revision>4</cp:revision>
  <dcterms:created xsi:type="dcterms:W3CDTF">2012-09-17T12:19:49Z</dcterms:created>
  <dcterms:modified xsi:type="dcterms:W3CDTF">2012-09-17T16:03:32Z</dcterms:modified>
</cp:coreProperties>
</file>